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 id="2147483672" r:id="rId3"/>
  </p:sldMasterIdLst>
  <p:notesMasterIdLst>
    <p:notesMasterId r:id="rId10"/>
  </p:notesMasterIdLst>
  <p:handoutMasterIdLst>
    <p:handoutMasterId r:id="rId11"/>
  </p:handoutMasterIdLst>
  <p:sldIdLst>
    <p:sldId id="262" r:id="rId4"/>
    <p:sldId id="263" r:id="rId5"/>
    <p:sldId id="278" r:id="rId6"/>
    <p:sldId id="282" r:id="rId7"/>
    <p:sldId id="281" r:id="rId8"/>
    <p:sldId id="27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3B49"/>
    <a:srgbClr val="B2B4B2"/>
    <a:srgbClr val="005F83"/>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9" d="100"/>
          <a:sy n="109" d="100"/>
        </p:scale>
        <p:origin x="1674" y="126"/>
      </p:cViewPr>
      <p:guideLst>
        <p:guide orient="horz" pos="2109"/>
        <p:guide pos="3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8EE4D-8A6D-FE43-9221-048F51E281B9}" type="datetimeFigureOut">
              <a:rPr lang="en-US" smtClean="0"/>
              <a:t>9/9/2020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D20F39-116C-1340-B5D6-764DD69AD68F}" type="slidenum">
              <a:rPr lang="en-US" smtClean="0"/>
              <a:t>‹#›</a:t>
            </a:fld>
            <a:endParaRPr lang="en-US"/>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97955-CE86-49A5-B521-D8920804B997}" type="datetimeFigureOut">
              <a:rPr lang="en-US" smtClean="0"/>
              <a:t>9/9/2020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947E1-6D33-4D0B-B9CB-F758F7C94BDC}" type="slidenum">
              <a:rPr lang="en-US" smtClean="0"/>
              <a:t>‹#›</a:t>
            </a:fld>
            <a:endParaRPr lang="en-US"/>
          </a:p>
        </p:txBody>
      </p:sp>
    </p:spTree>
    <p:extLst>
      <p:ext uri="{BB962C8B-B14F-4D97-AF65-F5344CB8AC3E}">
        <p14:creationId xmlns:p14="http://schemas.microsoft.com/office/powerpoint/2010/main" val="14840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872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24070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128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2291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7728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1454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64252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70248" y="1257241"/>
            <a:ext cx="8184662" cy="3305706"/>
          </a:xfrm>
        </p:spPr>
        <p:txBody>
          <a:bodyPr>
            <a:normAutofit/>
          </a:bodyPr>
          <a:lstStyle/>
          <a:p>
            <a:r>
              <a:rPr lang="en-US" sz="3600" dirty="0" smtClean="0"/>
              <a:t>Steve Roberts</a:t>
            </a:r>
          </a:p>
          <a:p>
            <a:r>
              <a:rPr lang="en-US" dirty="0" smtClean="0"/>
              <a:t>Interim Provost and Executive Vice Chancellor of Academic Affairs</a:t>
            </a:r>
          </a:p>
          <a:p>
            <a:endParaRPr lang="en-US" dirty="0"/>
          </a:p>
          <a:p>
            <a:r>
              <a:rPr lang="en-US" dirty="0" smtClean="0"/>
              <a:t>Report to Faculty Senate</a:t>
            </a:r>
          </a:p>
          <a:p>
            <a:r>
              <a:rPr lang="en-US" dirty="0" smtClean="0"/>
              <a:t>September 10, </a:t>
            </a:r>
            <a:r>
              <a:rPr lang="en-US" dirty="0" smtClean="0"/>
              <a:t>2020</a:t>
            </a:r>
            <a:endParaRPr lang="en-US" dirty="0"/>
          </a:p>
        </p:txBody>
      </p:sp>
    </p:spTree>
    <p:extLst>
      <p:ext uri="{BB962C8B-B14F-4D97-AF65-F5344CB8AC3E}">
        <p14:creationId xmlns:p14="http://schemas.microsoft.com/office/powerpoint/2010/main" val="858603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6477" y="900412"/>
            <a:ext cx="8649038" cy="4428099"/>
          </a:xfrm>
        </p:spPr>
        <p:txBody>
          <a:bodyPr/>
          <a:lstStyle/>
          <a:p>
            <a:r>
              <a:rPr lang="en-US" sz="2000" dirty="0" smtClean="0"/>
              <a:t>Academic calendar remains unchanged. However, the deadline for 100% refund was extended by one week, to Friday, September 4.</a:t>
            </a:r>
            <a:endParaRPr lang="en-US" sz="2000" dirty="0" smtClean="0"/>
          </a:p>
          <a:p>
            <a:endParaRPr lang="en-US" sz="2000" dirty="0" smtClean="0"/>
          </a:p>
          <a:p>
            <a:r>
              <a:rPr lang="en-US" sz="2000" dirty="0" smtClean="0"/>
              <a:t>1,553 unique courses/course sections are being taught.</a:t>
            </a:r>
          </a:p>
          <a:p>
            <a:pPr lvl="1"/>
            <a:r>
              <a:rPr lang="en-US" dirty="0" smtClean="0"/>
              <a:t>50% in-person, 20% hybrid, and 30% online. 2/3rds of online courses are synchronous. </a:t>
            </a:r>
          </a:p>
          <a:p>
            <a:pPr lvl="1"/>
            <a:r>
              <a:rPr lang="en-US" dirty="0" smtClean="0"/>
              <a:t>This ratio of modalities was an emergent property of social distancing guidelines, available physical teaching spaces, instructor circumstances, and collaboration between faculty, department chairs, the registrar, and the Learning Transition Team.</a:t>
            </a:r>
            <a:endParaRPr lang="en-US" dirty="0" smtClean="0"/>
          </a:p>
          <a:p>
            <a:endParaRPr lang="en-US" sz="2000" dirty="0" smtClean="0"/>
          </a:p>
          <a:p>
            <a:r>
              <a:rPr lang="en-US" sz="2000" dirty="0" smtClean="0"/>
              <a:t>ALL COURSES AND INSTRUCTORS SHOULD BE PREPARED TO TRANSITION TO REMOTE INSTRUCTION AT ANYTIME, DEPENDING ON PREVAILING COVID-19 CONDITIONS.</a:t>
            </a:r>
            <a:endParaRPr lang="en-US" sz="2000" dirty="0"/>
          </a:p>
          <a:p>
            <a:endParaRPr lang="en-US" sz="2000" dirty="0" smtClean="0"/>
          </a:p>
        </p:txBody>
      </p:sp>
      <p:sp>
        <p:nvSpPr>
          <p:cNvPr id="3" name="Text Placeholder 2"/>
          <p:cNvSpPr>
            <a:spLocks noGrp="1"/>
          </p:cNvSpPr>
          <p:nvPr>
            <p:ph type="body" sz="quarter" idx="12"/>
          </p:nvPr>
        </p:nvSpPr>
        <p:spPr>
          <a:xfrm>
            <a:off x="659305" y="350054"/>
            <a:ext cx="8184662" cy="616625"/>
          </a:xfrm>
        </p:spPr>
        <p:txBody>
          <a:bodyPr>
            <a:normAutofit/>
          </a:bodyPr>
          <a:lstStyle/>
          <a:p>
            <a:r>
              <a:rPr lang="en-US" dirty="0" smtClean="0"/>
              <a:t>Status of </a:t>
            </a:r>
            <a:r>
              <a:rPr lang="en-US" dirty="0"/>
              <a:t>Fall </a:t>
            </a:r>
            <a:r>
              <a:rPr lang="en-US" dirty="0" smtClean="0"/>
              <a:t>Semester of 2020</a:t>
            </a:r>
          </a:p>
        </p:txBody>
      </p:sp>
    </p:spTree>
    <p:extLst>
      <p:ext uri="{BB962C8B-B14F-4D97-AF65-F5344CB8AC3E}">
        <p14:creationId xmlns:p14="http://schemas.microsoft.com/office/powerpoint/2010/main" val="366499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6477" y="900412"/>
            <a:ext cx="8649038" cy="4428099"/>
          </a:xfrm>
        </p:spPr>
        <p:txBody>
          <a:bodyPr/>
          <a:lstStyle/>
          <a:p>
            <a:r>
              <a:rPr lang="en-US" sz="2100" dirty="0" smtClean="0"/>
              <a:t>Is being b</a:t>
            </a:r>
            <a:r>
              <a:rPr lang="en-US" sz="2100" dirty="0" smtClean="0"/>
              <a:t>uilt off of the Spring 2020 course schedule.</a:t>
            </a:r>
          </a:p>
          <a:p>
            <a:endParaRPr lang="en-US" sz="2100" dirty="0" smtClean="0"/>
          </a:p>
          <a:p>
            <a:r>
              <a:rPr lang="en-US" sz="2100" dirty="0" smtClean="0"/>
              <a:t>Same assumptions as in Fall 2020. Times, places, and modes of courses are being scheduled </a:t>
            </a:r>
            <a:r>
              <a:rPr lang="en-US" sz="2100" dirty="0" smtClean="0"/>
              <a:t>according to </a:t>
            </a:r>
            <a:r>
              <a:rPr lang="en-US" sz="2100" dirty="0" smtClean="0"/>
              <a:t>prevailing </a:t>
            </a:r>
            <a:r>
              <a:rPr lang="en-US" sz="2100" dirty="0" smtClean="0"/>
              <a:t>guidelines for social </a:t>
            </a:r>
            <a:r>
              <a:rPr lang="en-US" sz="2100" dirty="0" smtClean="0"/>
              <a:t>distancing, </a:t>
            </a:r>
            <a:r>
              <a:rPr lang="en-US" sz="2100" dirty="0" smtClean="0"/>
              <a:t>capacities of teaching spaces, </a:t>
            </a:r>
            <a:r>
              <a:rPr lang="en-US" sz="2100" dirty="0" smtClean="0"/>
              <a:t>and circumstances of individual faculty. </a:t>
            </a:r>
          </a:p>
          <a:p>
            <a:endParaRPr lang="en-US" sz="2100" dirty="0"/>
          </a:p>
          <a:p>
            <a:r>
              <a:rPr lang="en-US" sz="2100" dirty="0" smtClean="0"/>
              <a:t>Faculty, department chairs, the registrar and the Learning Transition Team will collaborate to build out the Spring 2021 schedule, as they did the Fall 2020 </a:t>
            </a:r>
            <a:r>
              <a:rPr lang="en-US" sz="2100" dirty="0"/>
              <a:t>schedule. </a:t>
            </a:r>
            <a:endParaRPr lang="en-US" sz="2100" dirty="0" smtClean="0"/>
          </a:p>
          <a:p>
            <a:endParaRPr lang="en-US" sz="2100" dirty="0"/>
          </a:p>
          <a:p>
            <a:r>
              <a:rPr lang="en-US" sz="2100" dirty="0" smtClean="0"/>
              <a:t>The </a:t>
            </a:r>
            <a:r>
              <a:rPr lang="en-US" sz="2100" dirty="0"/>
              <a:t>final schedule of course times, places, and modes will </a:t>
            </a:r>
            <a:r>
              <a:rPr lang="en-US" sz="2100" dirty="0" smtClean="0"/>
              <a:t>again be </a:t>
            </a:r>
            <a:r>
              <a:rPr lang="en-US" sz="2100" dirty="0"/>
              <a:t>an emergent property of these considerations. </a:t>
            </a:r>
          </a:p>
          <a:p>
            <a:endParaRPr lang="en-US" sz="2100" dirty="0" smtClean="0"/>
          </a:p>
        </p:txBody>
      </p:sp>
      <p:sp>
        <p:nvSpPr>
          <p:cNvPr id="3" name="Text Placeholder 2"/>
          <p:cNvSpPr>
            <a:spLocks noGrp="1"/>
          </p:cNvSpPr>
          <p:nvPr>
            <p:ph type="body" sz="quarter" idx="12"/>
          </p:nvPr>
        </p:nvSpPr>
        <p:spPr>
          <a:xfrm>
            <a:off x="659305" y="350054"/>
            <a:ext cx="8184662" cy="616625"/>
          </a:xfrm>
        </p:spPr>
        <p:txBody>
          <a:bodyPr>
            <a:normAutofit/>
          </a:bodyPr>
          <a:lstStyle/>
          <a:p>
            <a:r>
              <a:rPr lang="en-US" dirty="0" smtClean="0"/>
              <a:t>Spring 2021 Course Schedule</a:t>
            </a:r>
            <a:endParaRPr lang="en-US" dirty="0" smtClean="0"/>
          </a:p>
        </p:txBody>
      </p:sp>
    </p:spTree>
    <p:extLst>
      <p:ext uri="{BB962C8B-B14F-4D97-AF65-F5344CB8AC3E}">
        <p14:creationId xmlns:p14="http://schemas.microsoft.com/office/powerpoint/2010/main" val="2692976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812493"/>
            <a:ext cx="9143999" cy="5183862"/>
          </a:xfrm>
        </p:spPr>
        <p:txBody>
          <a:bodyPr/>
          <a:lstStyle/>
          <a:p>
            <a:r>
              <a:rPr lang="en-US" sz="2100" dirty="0"/>
              <a:t>U</a:t>
            </a:r>
            <a:r>
              <a:rPr lang="en-US" sz="2100" dirty="0" smtClean="0"/>
              <a:t>ndergraduate retention and graduation rates.</a:t>
            </a:r>
            <a:endParaRPr lang="en-US" sz="1000" dirty="0" smtClean="0"/>
          </a:p>
          <a:p>
            <a:pPr marL="457200" lvl="1" indent="0">
              <a:buNone/>
            </a:pPr>
            <a:endParaRPr lang="en-US" sz="1000" dirty="0" smtClean="0"/>
          </a:p>
          <a:p>
            <a:pPr lvl="1"/>
            <a:r>
              <a:rPr lang="en-US" sz="1700" dirty="0"/>
              <a:t>Direct engagement of unregistered students</a:t>
            </a:r>
            <a:endParaRPr lang="en-US" sz="1000" dirty="0"/>
          </a:p>
          <a:p>
            <a:pPr lvl="1"/>
            <a:endParaRPr lang="en-US" sz="1000" dirty="0"/>
          </a:p>
          <a:p>
            <a:pPr lvl="1"/>
            <a:r>
              <a:rPr lang="en-US" sz="1700" dirty="0"/>
              <a:t>More advisors in Freshman Advising </a:t>
            </a:r>
            <a:r>
              <a:rPr lang="en-US" sz="1700" dirty="0" smtClean="0"/>
              <a:t>Center</a:t>
            </a:r>
          </a:p>
          <a:p>
            <a:pPr lvl="1"/>
            <a:endParaRPr lang="en-US" sz="1000" dirty="0"/>
          </a:p>
          <a:p>
            <a:pPr lvl="1"/>
            <a:r>
              <a:rPr lang="en-US" sz="1700" dirty="0" smtClean="0"/>
              <a:t>Better real-time screening for students who are at risk in terms of engagement, wellness, academics, and finances</a:t>
            </a:r>
            <a:endParaRPr lang="en-US" sz="1000" dirty="0" smtClean="0"/>
          </a:p>
          <a:p>
            <a:pPr marL="457200" lvl="1" indent="0">
              <a:buNone/>
            </a:pPr>
            <a:endParaRPr lang="en-US" sz="1000" dirty="0" smtClean="0"/>
          </a:p>
          <a:p>
            <a:pPr lvl="1"/>
            <a:r>
              <a:rPr lang="en-US" sz="1700" dirty="0" smtClean="0"/>
              <a:t>Graduation and Retention Committee Report</a:t>
            </a:r>
          </a:p>
          <a:p>
            <a:pPr lvl="2"/>
            <a:r>
              <a:rPr lang="en-US" sz="1600" dirty="0">
                <a:latin typeface="Orgon Slab Light" panose="02000503000000020004" pitchFamily="50" charset="0"/>
                <a:ea typeface="Arial" panose="020B0604020202020204" pitchFamily="34" charset="0"/>
              </a:rPr>
              <a:t>Improve student sense of community and belonging through engagement in social and academically-focused activities</a:t>
            </a:r>
            <a:r>
              <a:rPr lang="en-US" sz="1500" dirty="0" smtClean="0">
                <a:latin typeface="Orgon Slab Light" panose="02000503000000020004" pitchFamily="50" charset="0"/>
              </a:rPr>
              <a:t>.</a:t>
            </a:r>
          </a:p>
          <a:p>
            <a:pPr lvl="2"/>
            <a:r>
              <a:rPr lang="en-US" sz="1600" dirty="0">
                <a:latin typeface="Orgon Slab Light" panose="02000503000000020004" pitchFamily="50" charset="0"/>
                <a:ea typeface="Arial" panose="020B0604020202020204" pitchFamily="34" charset="0"/>
              </a:rPr>
              <a:t>Formalize the university’s commitment to well-being </a:t>
            </a:r>
            <a:endParaRPr lang="en-US" sz="1600" dirty="0" smtClean="0">
              <a:latin typeface="Orgon Slab Light" panose="02000503000000020004" pitchFamily="50" charset="0"/>
              <a:ea typeface="Arial" panose="020B0604020202020204" pitchFamily="34" charset="0"/>
            </a:endParaRPr>
          </a:p>
          <a:p>
            <a:pPr lvl="2"/>
            <a:r>
              <a:rPr lang="en-US" sz="1600" dirty="0">
                <a:latin typeface="Orgon Slab Light" panose="02000503000000020004" pitchFamily="50" charset="0"/>
                <a:ea typeface="Arial" panose="020B0604020202020204" pitchFamily="34" charset="0"/>
              </a:rPr>
              <a:t>Organize, centralize, and increase access to existing campus </a:t>
            </a:r>
            <a:r>
              <a:rPr lang="en-US" sz="1600" dirty="0" smtClean="0">
                <a:latin typeface="Orgon Slab Light" panose="02000503000000020004" pitchFamily="50" charset="0"/>
                <a:ea typeface="Arial" panose="020B0604020202020204" pitchFamily="34" charset="0"/>
              </a:rPr>
              <a:t>resources</a:t>
            </a:r>
          </a:p>
          <a:p>
            <a:pPr lvl="2"/>
            <a:r>
              <a:rPr lang="en-US" sz="1600" dirty="0">
                <a:latin typeface="Orgon Slab Light" panose="02000503000000020004" pitchFamily="50" charset="0"/>
                <a:ea typeface="Arial" panose="020B0604020202020204" pitchFamily="34" charset="0"/>
              </a:rPr>
              <a:t>Early identification of and intervention for students most at risk</a:t>
            </a:r>
            <a:endParaRPr lang="en-US" sz="1600" dirty="0" smtClean="0">
              <a:latin typeface="Orgon Slab Light" panose="02000503000000020004" pitchFamily="50" charset="0"/>
              <a:ea typeface="Arial" panose="020B0604020202020204" pitchFamily="34" charset="0"/>
            </a:endParaRPr>
          </a:p>
          <a:p>
            <a:pPr lvl="2"/>
            <a:r>
              <a:rPr lang="en-US" sz="1600" dirty="0">
                <a:latin typeface="Orgon Slab Light" panose="02000503000000020004" pitchFamily="50" charset="0"/>
                <a:ea typeface="Arial" panose="020B0604020202020204" pitchFamily="34" charset="0"/>
              </a:rPr>
              <a:t>Continue focus on recruitment and retention of highly qualified students and on rigorous </a:t>
            </a:r>
            <a:r>
              <a:rPr lang="en-US" sz="1600" dirty="0" smtClean="0">
                <a:latin typeface="Orgon Slab Light" panose="02000503000000020004" pitchFamily="50" charset="0"/>
                <a:ea typeface="Arial" panose="020B0604020202020204" pitchFamily="34" charset="0"/>
              </a:rPr>
              <a:t>academics</a:t>
            </a:r>
          </a:p>
        </p:txBody>
      </p:sp>
      <p:sp>
        <p:nvSpPr>
          <p:cNvPr id="3" name="Text Placeholder 2"/>
          <p:cNvSpPr>
            <a:spLocks noGrp="1"/>
          </p:cNvSpPr>
          <p:nvPr>
            <p:ph type="body" sz="quarter" idx="12"/>
          </p:nvPr>
        </p:nvSpPr>
        <p:spPr>
          <a:xfrm>
            <a:off x="0" y="306094"/>
            <a:ext cx="9143999" cy="616625"/>
          </a:xfrm>
        </p:spPr>
        <p:txBody>
          <a:bodyPr>
            <a:normAutofit/>
          </a:bodyPr>
          <a:lstStyle/>
          <a:p>
            <a:pPr algn="ctr"/>
            <a:r>
              <a:rPr lang="en-US" dirty="0" smtClean="0"/>
              <a:t>Improving student success</a:t>
            </a:r>
            <a:endParaRPr lang="en-US" dirty="0" smtClean="0"/>
          </a:p>
        </p:txBody>
      </p:sp>
    </p:spTree>
    <p:extLst>
      <p:ext uri="{BB962C8B-B14F-4D97-AF65-F5344CB8AC3E}">
        <p14:creationId xmlns:p14="http://schemas.microsoft.com/office/powerpoint/2010/main" val="276814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812493"/>
            <a:ext cx="9143999" cy="5676230"/>
          </a:xfrm>
        </p:spPr>
        <p:txBody>
          <a:bodyPr/>
          <a:lstStyle/>
          <a:p>
            <a:r>
              <a:rPr lang="en-US" sz="2100" dirty="0"/>
              <a:t>U</a:t>
            </a:r>
            <a:r>
              <a:rPr lang="en-US" sz="2100" dirty="0" smtClean="0"/>
              <a:t>ndergraduate retention and graduation rates.</a:t>
            </a:r>
            <a:endParaRPr lang="en-US" sz="1000" dirty="0" smtClean="0"/>
          </a:p>
          <a:p>
            <a:pPr marL="457200" lvl="1" indent="0">
              <a:buNone/>
            </a:pPr>
            <a:endParaRPr lang="en-US" sz="1000" dirty="0" smtClean="0"/>
          </a:p>
          <a:p>
            <a:pPr lvl="1"/>
            <a:r>
              <a:rPr lang="en-US" sz="1600" dirty="0" smtClean="0"/>
              <a:t>Special focus on 22 “barrier” courses characterized by high enrollments and DFW rates of ~20% or greater.</a:t>
            </a:r>
          </a:p>
          <a:p>
            <a:pPr lvl="2"/>
            <a:r>
              <a:rPr lang="en-US" sz="1600" dirty="0" smtClean="0"/>
              <a:t>1000 to 4000-level courses</a:t>
            </a:r>
          </a:p>
          <a:p>
            <a:pPr lvl="2"/>
            <a:r>
              <a:rPr lang="en-US" sz="1600" dirty="0" smtClean="0"/>
              <a:t>Math, Physics, History, Economics, GGPE, CBE, </a:t>
            </a:r>
            <a:r>
              <a:rPr lang="en-US" sz="1600" dirty="0" err="1" smtClean="0"/>
              <a:t>Chem</a:t>
            </a:r>
            <a:r>
              <a:rPr lang="en-US" sz="1600" dirty="0" smtClean="0"/>
              <a:t>, Comp </a:t>
            </a:r>
            <a:r>
              <a:rPr lang="en-US" sz="1600" dirty="0" err="1" smtClean="0"/>
              <a:t>Sci</a:t>
            </a:r>
            <a:r>
              <a:rPr lang="en-US" sz="1600" dirty="0" smtClean="0"/>
              <a:t>, ECE, </a:t>
            </a:r>
            <a:r>
              <a:rPr lang="en-US" sz="1600" dirty="0" err="1" smtClean="0"/>
              <a:t>CArEE</a:t>
            </a:r>
            <a:r>
              <a:rPr lang="en-US" sz="1600" dirty="0" smtClean="0"/>
              <a:t>, MAE</a:t>
            </a:r>
          </a:p>
          <a:p>
            <a:pPr lvl="2"/>
            <a:r>
              <a:rPr lang="en-US" sz="1600" dirty="0" smtClean="0"/>
              <a:t>4 AY’s and 3 summers: AY14-15, </a:t>
            </a:r>
            <a:r>
              <a:rPr lang="en-US" sz="1600" dirty="0"/>
              <a:t>SU15, </a:t>
            </a:r>
            <a:r>
              <a:rPr lang="en-US" sz="1600" dirty="0" smtClean="0"/>
              <a:t>AY15-16, SU16, AY16-17, SU17, AY17-18</a:t>
            </a:r>
          </a:p>
          <a:p>
            <a:pPr lvl="2"/>
            <a:r>
              <a:rPr lang="en-US" sz="1600" dirty="0" smtClean="0"/>
              <a:t>42,983 enrolled and 11,363 DFW’s in these courses. DFW = 26.5%</a:t>
            </a:r>
          </a:p>
          <a:p>
            <a:pPr lvl="2"/>
            <a:r>
              <a:rPr lang="en-US" sz="1600" dirty="0" smtClean="0"/>
              <a:t>Departments are developing plans to improve student success in these courses, for implementation in Spring 2021.</a:t>
            </a:r>
          </a:p>
          <a:p>
            <a:pPr lvl="2"/>
            <a:r>
              <a:rPr lang="en-US" sz="1600" b="1" i="1" dirty="0" smtClean="0"/>
              <a:t>IS NOT A CALL TO LOWER ACADEMIC STANDARDS IN THESE COURSES</a:t>
            </a:r>
          </a:p>
          <a:p>
            <a:pPr lvl="2"/>
            <a:r>
              <a:rPr lang="en-US" sz="1600" b="1" i="1" dirty="0" smtClean="0"/>
              <a:t>IS A CALL TO CREATE A MORE EFFECTIVE LEARNING EXPERIENCE</a:t>
            </a:r>
          </a:p>
          <a:p>
            <a:pPr lvl="2"/>
            <a:r>
              <a:rPr lang="en-US" sz="1600" dirty="0" smtClean="0"/>
              <a:t>Strategies for improving student success:</a:t>
            </a:r>
          </a:p>
          <a:p>
            <a:pPr lvl="3"/>
            <a:r>
              <a:rPr lang="en-US" dirty="0" smtClean="0"/>
              <a:t>Reassessment of prerequisites</a:t>
            </a:r>
          </a:p>
          <a:p>
            <a:pPr lvl="3"/>
            <a:r>
              <a:rPr lang="en-US" dirty="0" smtClean="0"/>
              <a:t>Preparatory programs</a:t>
            </a:r>
          </a:p>
          <a:p>
            <a:pPr lvl="3"/>
            <a:r>
              <a:rPr lang="en-US" dirty="0" smtClean="0"/>
              <a:t>Peer-learning and tutoring</a:t>
            </a:r>
          </a:p>
          <a:p>
            <a:pPr lvl="3"/>
            <a:r>
              <a:rPr lang="en-US" dirty="0" smtClean="0"/>
              <a:t>Revised teaching strategies</a:t>
            </a:r>
          </a:p>
          <a:p>
            <a:pPr lvl="3"/>
            <a:r>
              <a:rPr lang="en-US" dirty="0" smtClean="0"/>
              <a:t>Revised assessment strategies</a:t>
            </a:r>
          </a:p>
          <a:p>
            <a:pPr lvl="3"/>
            <a:r>
              <a:rPr lang="en-US" dirty="0" smtClean="0"/>
              <a:t>Implementation or revision of intervention strategies</a:t>
            </a:r>
          </a:p>
          <a:p>
            <a:pPr lvl="3"/>
            <a:endParaRPr lang="en-US" dirty="0"/>
          </a:p>
        </p:txBody>
      </p:sp>
      <p:sp>
        <p:nvSpPr>
          <p:cNvPr id="3" name="Text Placeholder 2"/>
          <p:cNvSpPr>
            <a:spLocks noGrp="1"/>
          </p:cNvSpPr>
          <p:nvPr>
            <p:ph type="body" sz="quarter" idx="12"/>
          </p:nvPr>
        </p:nvSpPr>
        <p:spPr>
          <a:xfrm>
            <a:off x="0" y="306094"/>
            <a:ext cx="9143999" cy="616625"/>
          </a:xfrm>
        </p:spPr>
        <p:txBody>
          <a:bodyPr>
            <a:normAutofit/>
          </a:bodyPr>
          <a:lstStyle/>
          <a:p>
            <a:pPr algn="ctr"/>
            <a:r>
              <a:rPr lang="en-US" dirty="0" smtClean="0"/>
              <a:t>Improving student success, cont.</a:t>
            </a:r>
            <a:endParaRPr lang="en-US" dirty="0" smtClean="0"/>
          </a:p>
        </p:txBody>
      </p:sp>
    </p:spTree>
    <p:extLst>
      <p:ext uri="{BB962C8B-B14F-4D97-AF65-F5344CB8AC3E}">
        <p14:creationId xmlns:p14="http://schemas.microsoft.com/office/powerpoint/2010/main" val="3502077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70815" y="412932"/>
            <a:ext cx="8184662" cy="707363"/>
          </a:xfrm>
        </p:spPr>
        <p:txBody>
          <a:bodyPr>
            <a:normAutofit/>
          </a:bodyPr>
          <a:lstStyle/>
          <a:p>
            <a:pPr algn="ctr"/>
            <a:r>
              <a:rPr lang="en-US" dirty="0" smtClean="0"/>
              <a:t>Questions?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746" y="1246309"/>
            <a:ext cx="5820508" cy="4365382"/>
          </a:xfrm>
          <a:prstGeom prst="rect">
            <a:avLst/>
          </a:prstGeom>
        </p:spPr>
      </p:pic>
    </p:spTree>
    <p:extLst>
      <p:ext uri="{BB962C8B-B14F-4D97-AF65-F5344CB8AC3E}">
        <p14:creationId xmlns:p14="http://schemas.microsoft.com/office/powerpoint/2010/main" val="2087956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2882</TotalTime>
  <Words>500</Words>
  <Application>Microsoft Office PowerPoint</Application>
  <PresentationFormat>On-screen Show (4:3)</PresentationFormat>
  <Paragraphs>55</Paragraphs>
  <Slides>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Arial</vt:lpstr>
      <vt:lpstr>Calibri</vt:lpstr>
      <vt:lpstr>Encode Sans Normal Black</vt:lpstr>
      <vt:lpstr>Lucida Grande</vt:lpstr>
      <vt:lpstr>Orgon Slab</vt:lpstr>
      <vt:lpstr>Orgon Slab ExtraLight</vt:lpstr>
      <vt:lpstr>Orgon Slab Light</vt:lpstr>
      <vt:lpstr>Orgon Slab Medium</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Roberts, Stephen</cp:lastModifiedBy>
  <cp:revision>134</cp:revision>
  <dcterms:created xsi:type="dcterms:W3CDTF">2014-10-14T00:51:43Z</dcterms:created>
  <dcterms:modified xsi:type="dcterms:W3CDTF">2020-09-10T05:19:16Z</dcterms:modified>
</cp:coreProperties>
</file>